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256" r:id="rId2"/>
    <p:sldId id="257" r:id="rId3"/>
    <p:sldId id="258" r:id="rId4"/>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CTOR" initials="H" lastIdx="1" clrIdx="0">
    <p:extLst>
      <p:ext uri="{19B8F6BF-5375-455C-9EA6-DF929625EA0E}">
        <p15:presenceInfo xmlns:p15="http://schemas.microsoft.com/office/powerpoint/2012/main" userId="47c28db6900549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6" d="100"/>
          <a:sy n="86" d="100"/>
        </p:scale>
        <p:origin x="13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22T09:41:00.252" idx="1">
    <p:pos x="5744" y="2066"/>
    <p:text/>
    <p:extLst>
      <p:ext uri="{C676402C-5697-4E1C-873F-D02D1690AC5C}">
        <p15:threadingInfo xmlns:p15="http://schemas.microsoft.com/office/powerpoint/2012/main" timeZoneBias="360"/>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15B5668E-1789-42D0-B2E9-550D6FA58FBB}" type="datetimeFigureOut">
              <a:rPr lang="es-MX" smtClean="0"/>
              <a:t>12/jun.2026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4032733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13133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408254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21297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852490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15B5668E-1789-42D0-B2E9-550D6FA58FBB}" type="datetimeFigureOut">
              <a:rPr lang="es-MX" smtClean="0"/>
              <a:t>12/jun.2026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747786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15B5668E-1789-42D0-B2E9-550D6FA58FBB}" type="datetimeFigureOut">
              <a:rPr lang="es-MX" smtClean="0"/>
              <a:t>12/jun.2026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2488163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668E-1789-42D0-B2E9-550D6FA58FBB}" type="datetimeFigureOut">
              <a:rPr lang="es-MX" smtClean="0"/>
              <a:t>12/jun.2026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3183291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668E-1789-42D0-B2E9-550D6FA58FBB}" type="datetimeFigureOut">
              <a:rPr lang="es-MX" smtClean="0"/>
              <a:t>12/jun.2026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365066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5B5668E-1789-42D0-B2E9-550D6FA58FBB}" type="datetimeFigureOut">
              <a:rPr lang="es-MX" smtClean="0"/>
              <a:t>12/jun.2026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162646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15B5668E-1789-42D0-B2E9-550D6FA58FBB}" type="datetimeFigureOut">
              <a:rPr lang="es-MX" smtClean="0"/>
              <a:t>12/jun.2026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17762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4209624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Content Placeholder 3"/>
          <p:cNvSpPr>
            <a:spLocks noGrp="1"/>
          </p:cNvSpPr>
          <p:nvPr>
            <p:ph sz="quarter" idx="13"/>
          </p:nvPr>
        </p:nvSpPr>
        <p:spPr>
          <a:xfrm>
            <a:off x="685331" y="3051013"/>
            <a:ext cx="3829520" cy="274018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3" name="Content Placeholder 5"/>
          <p:cNvSpPr>
            <a:spLocks noGrp="1"/>
          </p:cNvSpPr>
          <p:nvPr>
            <p:ph sz="quarter" idx="14"/>
          </p:nvPr>
        </p:nvSpPr>
        <p:spPr>
          <a:xfrm>
            <a:off x="4629150" y="3051013"/>
            <a:ext cx="3829051" cy="274018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15B5668E-1789-42D0-B2E9-550D6FA58FBB}" type="datetimeFigureOut">
              <a:rPr lang="es-MX" smtClean="0"/>
              <a:t>12/jun.2026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207593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15B5668E-1789-42D0-B2E9-550D6FA58FBB}" type="datetimeFigureOut">
              <a:rPr lang="es-MX" smtClean="0"/>
              <a:t>12/jun.2026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3119218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5B5668E-1789-42D0-B2E9-550D6FA58FBB}" type="datetimeFigureOut">
              <a:rPr lang="es-MX" smtClean="0"/>
              <a:t>12/jun.2026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317463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292839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15B5668E-1789-42D0-B2E9-550D6FA58FBB}" type="datetimeFigureOut">
              <a:rPr lang="es-MX" smtClean="0"/>
              <a:t>12/jun.2026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9B5D8D-3A57-4AAB-B89D-22EFC56AA178}" type="slidenum">
              <a:rPr lang="es-MX" smtClean="0"/>
              <a:t>‹Nº›</a:t>
            </a:fld>
            <a:endParaRPr lang="es-MX"/>
          </a:p>
        </p:txBody>
      </p:sp>
    </p:spTree>
    <p:extLst>
      <p:ext uri="{BB962C8B-B14F-4D97-AF65-F5344CB8AC3E}">
        <p14:creationId xmlns:p14="http://schemas.microsoft.com/office/powerpoint/2010/main" val="31095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5B5668E-1789-42D0-B2E9-550D6FA58FBB}" type="datetimeFigureOut">
              <a:rPr lang="es-MX" smtClean="0"/>
              <a:t>12/jun.2026</a:t>
            </a:fld>
            <a:endParaRPr lang="es-MX"/>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s-MX"/>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A39B5D8D-3A57-4AAB-B89D-22EFC56AA178}" type="slidenum">
              <a:rPr lang="es-MX" smtClean="0"/>
              <a:t>‹Nº›</a:t>
            </a:fld>
            <a:endParaRPr lang="es-MX"/>
          </a:p>
        </p:txBody>
      </p:sp>
    </p:spTree>
    <p:extLst>
      <p:ext uri="{BB962C8B-B14F-4D97-AF65-F5344CB8AC3E}">
        <p14:creationId xmlns:p14="http://schemas.microsoft.com/office/powerpoint/2010/main" val="1022112555"/>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826CE32-1382-4CED-BD02-D6A66C1016EE}"/>
              </a:ext>
            </a:extLst>
          </p:cNvPr>
          <p:cNvSpPr txBox="1"/>
          <p:nvPr/>
        </p:nvSpPr>
        <p:spPr>
          <a:xfrm>
            <a:off x="1" y="0"/>
            <a:ext cx="9143999" cy="6837513"/>
          </a:xfrm>
          <a:prstGeom prst="rect">
            <a:avLst/>
          </a:prstGeom>
          <a:noFill/>
        </p:spPr>
        <p:txBody>
          <a:bodyPr wrap="square" rtlCol="0">
            <a:spAutoFit/>
          </a:bodyPr>
          <a:lstStyle/>
          <a:p>
            <a:r>
              <a:rPr lang="es-ES" sz="1333" dirty="0">
                <a:latin typeface="Arial" panose="020B0604020202020204" pitchFamily="34" charset="0"/>
                <a:cs typeface="Arial" panose="020B0604020202020204" pitchFamily="34" charset="0"/>
              </a:rPr>
              <a:t>MUNDO TELCEL. PORTAL DE NOTICIAS. Por Carla Martínez.</a:t>
            </a:r>
          </a:p>
          <a:p>
            <a:endParaRPr lang="es-ES" sz="1333" dirty="0">
              <a:latin typeface="Arial" panose="020B0604020202020204" pitchFamily="34" charset="0"/>
              <a:cs typeface="Arial" panose="020B0604020202020204" pitchFamily="34" charset="0"/>
            </a:endParaRPr>
          </a:p>
          <a:p>
            <a:endParaRPr lang="es-ES" sz="1333" dirty="0">
              <a:latin typeface="Arial" panose="020B0604020202020204" pitchFamily="34" charset="0"/>
              <a:cs typeface="Arial" panose="020B0604020202020204" pitchFamily="34" charset="0"/>
            </a:endParaRPr>
          </a:p>
          <a:p>
            <a:endParaRPr lang="es-MX" sz="2400" dirty="0">
              <a:latin typeface="Arial" panose="020B0604020202020204" pitchFamily="34" charset="0"/>
              <a:cs typeface="Arial" panose="020B0604020202020204" pitchFamily="34" charset="0"/>
            </a:endParaRPr>
          </a:p>
          <a:p>
            <a:pPr algn="ctr"/>
            <a:r>
              <a:rPr lang="es-MX" sz="2400" b="1" dirty="0">
                <a:latin typeface="Arial" panose="020B0604020202020204" pitchFamily="34" charset="0"/>
                <a:cs typeface="Arial" panose="020B0604020202020204" pitchFamily="34" charset="0"/>
              </a:rPr>
              <a:t>Sectores que cambiarán gracias al</a:t>
            </a:r>
          </a:p>
          <a:p>
            <a:pPr algn="ctr"/>
            <a:r>
              <a:rPr lang="es-MX" sz="2400" b="1" dirty="0">
                <a:latin typeface="Arial" panose="020B0604020202020204" pitchFamily="34" charset="0"/>
                <a:cs typeface="Arial" panose="020B0604020202020204" pitchFamily="34" charset="0"/>
              </a:rPr>
              <a:t>Internet de las cosas (</a:t>
            </a:r>
            <a:r>
              <a:rPr lang="es-MX" sz="2400" b="1" dirty="0" err="1">
                <a:latin typeface="Arial" panose="020B0604020202020204" pitchFamily="34" charset="0"/>
                <a:cs typeface="Arial" panose="020B0604020202020204" pitchFamily="34" charset="0"/>
              </a:rPr>
              <a:t>IoT</a:t>
            </a:r>
            <a:r>
              <a:rPr lang="es-MX" sz="2400" b="1" dirty="0">
                <a:latin typeface="Arial" panose="020B0604020202020204" pitchFamily="34" charset="0"/>
                <a:cs typeface="Arial" panose="020B0604020202020204" pitchFamily="34" charset="0"/>
              </a:rPr>
              <a:t>) </a:t>
            </a:r>
          </a:p>
          <a:p>
            <a:pPr algn="just"/>
            <a:endParaRPr lang="es-ES" sz="2133" dirty="0">
              <a:latin typeface="Arial" panose="020B0604020202020204" pitchFamily="34" charset="0"/>
              <a:cs typeface="Arial" panose="020B0604020202020204" pitchFamily="34" charset="0"/>
            </a:endParaRPr>
          </a:p>
          <a:p>
            <a:pPr algn="just"/>
            <a:r>
              <a:rPr lang="es-MX" sz="2000" b="1" i="0" dirty="0">
                <a:solidFill>
                  <a:srgbClr val="222222"/>
                </a:solidFill>
                <a:effectLst/>
                <a:latin typeface="Source Sans Pro" panose="020B0503030403020204" pitchFamily="34" charset="0"/>
              </a:rPr>
              <a:t>El Internet de las Cosas (</a:t>
            </a:r>
            <a:r>
              <a:rPr lang="es-MX" sz="2000" b="1" i="0" dirty="0" err="1">
                <a:solidFill>
                  <a:srgbClr val="222222"/>
                </a:solidFill>
                <a:effectLst/>
                <a:latin typeface="Source Sans Pro" panose="020B0503030403020204" pitchFamily="34" charset="0"/>
              </a:rPr>
              <a:t>IoT</a:t>
            </a:r>
            <a:r>
              <a:rPr lang="es-MX" sz="2000" b="1" i="0" dirty="0">
                <a:solidFill>
                  <a:srgbClr val="222222"/>
                </a:solidFill>
                <a:effectLst/>
                <a:latin typeface="Source Sans Pro" panose="020B0503030403020204" pitchFamily="34" charset="0"/>
              </a:rPr>
              <a:t>) permitirá que diversas industrias estén a la vanguardia y sean competitivas a nivel global. Enumeramos algunos sectores que se verán beneficiados con esta tecnología.</a:t>
            </a:r>
          </a:p>
          <a:p>
            <a:pPr algn="just"/>
            <a:endParaRPr lang="es-MX" sz="2000" b="0" i="0" dirty="0">
              <a:solidFill>
                <a:srgbClr val="222222"/>
              </a:solidFill>
              <a:effectLst/>
              <a:latin typeface="Source Sans Pro" panose="020B0503030403020204" pitchFamily="34" charset="0"/>
            </a:endParaRPr>
          </a:p>
          <a:p>
            <a:pPr algn="just"/>
            <a:r>
              <a:rPr lang="es-MX" sz="2000" b="0" i="0" dirty="0">
                <a:solidFill>
                  <a:srgbClr val="222222"/>
                </a:solidFill>
                <a:effectLst/>
                <a:latin typeface="Source Sans Pro" panose="020B0503030403020204" pitchFamily="34" charset="0"/>
              </a:rPr>
              <a:t>El Internet de las Cosas (</a:t>
            </a:r>
            <a:r>
              <a:rPr lang="es-MX" sz="2000" b="0" i="0" dirty="0" err="1">
                <a:solidFill>
                  <a:srgbClr val="222222"/>
                </a:solidFill>
                <a:effectLst/>
                <a:latin typeface="Source Sans Pro" panose="020B0503030403020204" pitchFamily="34" charset="0"/>
              </a:rPr>
              <a:t>IoT</a:t>
            </a:r>
            <a:r>
              <a:rPr lang="es-MX" sz="2000" b="0" i="0" dirty="0">
                <a:solidFill>
                  <a:srgbClr val="222222"/>
                </a:solidFill>
                <a:effectLst/>
                <a:latin typeface="Source Sans Pro" panose="020B0503030403020204" pitchFamily="34" charset="0"/>
              </a:rPr>
              <a:t> por sus siglas en inglés) cambiará la forma en que diversas industrias operarán y se relacionarán con proveedores y clientes.</a:t>
            </a:r>
          </a:p>
          <a:p>
            <a:pPr algn="just"/>
            <a:endParaRPr lang="es-MX" sz="2000" dirty="0">
              <a:solidFill>
                <a:srgbClr val="222222"/>
              </a:solidFill>
              <a:latin typeface="Source Sans Pro" panose="020B0503030403020204" pitchFamily="34" charset="0"/>
            </a:endParaRPr>
          </a:p>
          <a:p>
            <a:pPr algn="just"/>
            <a:r>
              <a:rPr lang="es-MX" sz="1500" b="0" i="0" dirty="0">
                <a:solidFill>
                  <a:srgbClr val="222222"/>
                </a:solidFill>
                <a:effectLst/>
                <a:latin typeface="Source Sans Pro" panose="020B0503030403020204" pitchFamily="34" charset="0"/>
              </a:rPr>
              <a:t>Sectores como el automotriz y el manufacturero ya experimentan la automatización así como la conectividad entre máquinas pero hay algunas industrias que pueden relacionarse con tu negocio. Por ello te explicamos cómo funcionará la implementación del </a:t>
            </a:r>
            <a:r>
              <a:rPr lang="es-MX" sz="1500" dirty="0">
                <a:solidFill>
                  <a:srgbClr val="222222"/>
                </a:solidFill>
                <a:latin typeface="Source Sans Pro" panose="020B0503030403020204" pitchFamily="34" charset="0"/>
              </a:rPr>
              <a:t>Internet de las Cosas en algunos sectores q</a:t>
            </a:r>
            <a:r>
              <a:rPr lang="es-MX" sz="1500" b="0" i="0" dirty="0">
                <a:solidFill>
                  <a:srgbClr val="222222"/>
                </a:solidFill>
                <a:effectLst/>
                <a:latin typeface="Source Sans Pro" panose="020B0503030403020204" pitchFamily="34" charset="0"/>
              </a:rPr>
              <a:t>ue cambiarán a partir de esta tecnología.</a:t>
            </a:r>
          </a:p>
          <a:p>
            <a:pPr algn="just"/>
            <a:endParaRPr lang="es-MX" sz="1500" b="0" i="0" dirty="0">
              <a:solidFill>
                <a:srgbClr val="222222"/>
              </a:solidFill>
              <a:effectLst/>
              <a:latin typeface="Source Sans Pro" panose="020B0503030403020204" pitchFamily="34" charset="0"/>
            </a:endParaRPr>
          </a:p>
          <a:p>
            <a:pPr algn="just"/>
            <a:r>
              <a:rPr lang="es-MX" sz="1500" b="1" i="0" dirty="0">
                <a:solidFill>
                  <a:srgbClr val="222222"/>
                </a:solidFill>
                <a:effectLst/>
                <a:latin typeface="Source Sans Pro" panose="020B0503030403020204" pitchFamily="34" charset="0"/>
              </a:rPr>
              <a:t>Agricultura</a:t>
            </a:r>
            <a:endParaRPr lang="es-MX" sz="1500" b="0" i="0" dirty="0">
              <a:solidFill>
                <a:srgbClr val="222222"/>
              </a:solidFill>
              <a:effectLst/>
              <a:latin typeface="Source Sans Pro" panose="020B0503030403020204" pitchFamily="34" charset="0"/>
            </a:endParaRPr>
          </a:p>
          <a:p>
            <a:pPr algn="just"/>
            <a:r>
              <a:rPr lang="es-MX" sz="1500" b="0" i="0" dirty="0">
                <a:solidFill>
                  <a:srgbClr val="222222"/>
                </a:solidFill>
                <a:effectLst/>
                <a:latin typeface="Source Sans Pro" panose="020B0503030403020204" pitchFamily="34" charset="0"/>
              </a:rPr>
              <a:t>Los agricultores están recurriendo al Internet de las Cosas para incrementar su producción ante la demanda de alimentos a nivel global. La tecnología les permite monitorear plantas y animales de manera individual para brindarles las atenciones alimenticias y médicas adecuadas. También se utilizan drones y sensores que ayudan en el monitoreo remoto de cultivos, equipos y ganado así como la obtención de estadísticas sobre ganado y productos.</a:t>
            </a:r>
          </a:p>
        </p:txBody>
      </p:sp>
    </p:spTree>
    <p:extLst>
      <p:ext uri="{BB962C8B-B14F-4D97-AF65-F5344CB8AC3E}">
        <p14:creationId xmlns:p14="http://schemas.microsoft.com/office/powerpoint/2010/main" val="3681649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0858A4D-3D76-4DE4-B35A-C5EA84D7D329}"/>
              </a:ext>
            </a:extLst>
          </p:cNvPr>
          <p:cNvSpPr/>
          <p:nvPr/>
        </p:nvSpPr>
        <p:spPr>
          <a:xfrm>
            <a:off x="0" y="553673"/>
            <a:ext cx="9144000" cy="6001643"/>
          </a:xfrm>
          <a:prstGeom prst="rect">
            <a:avLst/>
          </a:prstGeom>
        </p:spPr>
        <p:txBody>
          <a:bodyPr wrap="square">
            <a:spAutoFit/>
          </a:bodyPr>
          <a:lstStyle/>
          <a:p>
            <a:pPr algn="just"/>
            <a:r>
              <a:rPr lang="es-MX" sz="1600" b="1" i="0" dirty="0">
                <a:solidFill>
                  <a:srgbClr val="222222"/>
                </a:solidFill>
                <a:effectLst/>
                <a:latin typeface="Source Sans Pro" panose="020B0503030403020204" pitchFamily="34" charset="0"/>
              </a:rPr>
              <a:t>Publicidad</a:t>
            </a:r>
            <a:endParaRPr lang="es-MX" sz="1600" b="0" i="0" dirty="0">
              <a:solidFill>
                <a:srgbClr val="222222"/>
              </a:solidFill>
              <a:effectLst/>
              <a:latin typeface="Source Sans Pro" panose="020B0503030403020204" pitchFamily="34" charset="0"/>
            </a:endParaRPr>
          </a:p>
          <a:p>
            <a:pPr algn="just"/>
            <a:r>
              <a:rPr lang="es-MX" sz="1600" b="0" i="0" dirty="0">
                <a:solidFill>
                  <a:srgbClr val="222222"/>
                </a:solidFill>
                <a:effectLst/>
                <a:latin typeface="Source Sans Pro" panose="020B0503030403020204" pitchFamily="34" charset="0"/>
              </a:rPr>
              <a:t>Los consumidores enfrentamos diariamente pantallas por todas partes, incluso en los autos, lo que se convierte en nuevos medios publicitarios. Además, los dispositivos inteligentes ofrecen gran cantidad de información sobre los hábitos de los usuarios como patrones de gasto, los movimientos, el comportamiento y los puntos de contacto más influyentes, de manera que los especialistas en mercadotecnia pueden adaptar la publicidad al máximo.</a:t>
            </a:r>
            <a:br>
              <a:rPr lang="es-MX" sz="1600" b="0" i="0" dirty="0">
                <a:solidFill>
                  <a:srgbClr val="222222"/>
                </a:solidFill>
                <a:effectLst/>
                <a:latin typeface="Source Sans Pro" panose="020B0503030403020204" pitchFamily="34" charset="0"/>
              </a:rPr>
            </a:br>
            <a:br>
              <a:rPr lang="es-MX" sz="1600" b="0" i="0" dirty="0">
                <a:solidFill>
                  <a:srgbClr val="222222"/>
                </a:solidFill>
                <a:effectLst/>
                <a:latin typeface="Source Sans Pro" panose="020B0503030403020204" pitchFamily="34" charset="0"/>
              </a:rPr>
            </a:br>
            <a:r>
              <a:rPr lang="es-MX" sz="1600" b="0" i="0" dirty="0">
                <a:solidFill>
                  <a:srgbClr val="222222"/>
                </a:solidFill>
                <a:effectLst/>
                <a:latin typeface="Source Sans Pro" panose="020B0503030403020204" pitchFamily="34" charset="0"/>
              </a:rPr>
              <a:t>Esto también permite que las marcas ofrezcan promociones y descuentos en compras futuras al realizar búsquedas en línea o escanear QR de productos.</a:t>
            </a:r>
          </a:p>
          <a:p>
            <a:pPr algn="just"/>
            <a:endParaRPr lang="es-MX" sz="1600" b="1" i="0" dirty="0">
              <a:solidFill>
                <a:srgbClr val="222222"/>
              </a:solidFill>
              <a:effectLst/>
              <a:latin typeface="Source Sans Pro" panose="020B0503030403020204" pitchFamily="34" charset="0"/>
            </a:endParaRPr>
          </a:p>
          <a:p>
            <a:pPr algn="just"/>
            <a:r>
              <a:rPr lang="es-MX" sz="1600" b="1" i="0" dirty="0">
                <a:solidFill>
                  <a:srgbClr val="222222"/>
                </a:solidFill>
                <a:effectLst/>
                <a:latin typeface="Source Sans Pro" panose="020B0503030403020204" pitchFamily="34" charset="0"/>
              </a:rPr>
              <a:t>Hospitalidad</a:t>
            </a:r>
            <a:endParaRPr lang="es-MX" sz="1600" b="0" i="0" dirty="0">
              <a:solidFill>
                <a:srgbClr val="222222"/>
              </a:solidFill>
              <a:effectLst/>
              <a:latin typeface="Source Sans Pro" panose="020B0503030403020204" pitchFamily="34" charset="0"/>
            </a:endParaRPr>
          </a:p>
          <a:p>
            <a:pPr algn="just"/>
            <a:r>
              <a:rPr lang="es-MX" sz="1600" b="0" i="0" dirty="0">
                <a:solidFill>
                  <a:srgbClr val="222222"/>
                </a:solidFill>
                <a:effectLst/>
                <a:latin typeface="Source Sans Pro" panose="020B0503030403020204" pitchFamily="34" charset="0"/>
              </a:rPr>
              <a:t>Las </a:t>
            </a:r>
            <a:r>
              <a:rPr lang="es-MX" sz="1600" dirty="0">
                <a:solidFill>
                  <a:srgbClr val="222222"/>
                </a:solidFill>
                <a:latin typeface="Source Sans Pro" panose="020B0503030403020204" pitchFamily="34" charset="0"/>
              </a:rPr>
              <a:t>experiencias de los viajeros cambiarán drásticamente gracias al Internet de las Cosas</a:t>
            </a:r>
            <a:r>
              <a:rPr lang="es-MX" sz="1600" b="0" i="0" dirty="0">
                <a:solidFill>
                  <a:srgbClr val="222222"/>
                </a:solidFill>
                <a:effectLst/>
                <a:latin typeface="Source Sans Pro" panose="020B0503030403020204" pitchFamily="34" charset="0"/>
              </a:rPr>
              <a:t>, incluso algunos hoteles están utilizando el reconocimiento facial para prever la llegada y registro de las personas. Sensores y cámaras de reconocimiento de emociones ayudan a predecir si un cliente tiene hambre. Por otra parte, las llaves y pulseras inteligentes se convierten en un aliado para los empleados de los hoteles pues indican los horarios en que los huéspedes están en la habitación, ayudan a que se registren en restaurantes y en actividades dentro del hotel.</a:t>
            </a:r>
          </a:p>
          <a:p>
            <a:pPr algn="just"/>
            <a:endParaRPr lang="es-MX" sz="1600" dirty="0">
              <a:solidFill>
                <a:srgbClr val="222222"/>
              </a:solidFill>
              <a:latin typeface="Source Sans Pro" panose="020B0503030403020204" pitchFamily="34" charset="0"/>
            </a:endParaRPr>
          </a:p>
          <a:p>
            <a:pPr algn="just"/>
            <a:r>
              <a:rPr lang="es-MX" sz="1600" b="1" i="0" dirty="0">
                <a:solidFill>
                  <a:srgbClr val="222222"/>
                </a:solidFill>
                <a:effectLst/>
                <a:latin typeface="Source Sans Pro" panose="020B0503030403020204" pitchFamily="34" charset="0"/>
              </a:rPr>
              <a:t>Edificios inteligentes</a:t>
            </a:r>
            <a:endParaRPr lang="es-MX" sz="1600" b="0" i="0" dirty="0">
              <a:solidFill>
                <a:srgbClr val="222222"/>
              </a:solidFill>
              <a:effectLst/>
              <a:latin typeface="Source Sans Pro" panose="020B0503030403020204" pitchFamily="34" charset="0"/>
            </a:endParaRPr>
          </a:p>
          <a:p>
            <a:pPr algn="just"/>
            <a:r>
              <a:rPr lang="es-MX" sz="1600" b="0" i="0" dirty="0">
                <a:solidFill>
                  <a:srgbClr val="222222"/>
                </a:solidFill>
                <a:effectLst/>
                <a:latin typeface="Source Sans Pro" panose="020B0503030403020204" pitchFamily="34" charset="0"/>
              </a:rPr>
              <a:t>Estos inmuebles comenzaron a funcionar hace varios años, sin embargo, es importante que los constructores consideren incrementar la aplicación del Internet de las Cosas, ya que permiten operaciones más eficientes, mejores relaciones con los inquilinos y nuevas oportunidades de generación de ingresos. Los edificios inteligentes ofrecen ahorros de energía, de costos y mejoran la seguridad física. El uso de cámaras conectadas a redes, las empresas pueden monitorear las oficinas en tiempo real.</a:t>
            </a:r>
          </a:p>
        </p:txBody>
      </p:sp>
    </p:spTree>
    <p:extLst>
      <p:ext uri="{BB962C8B-B14F-4D97-AF65-F5344CB8AC3E}">
        <p14:creationId xmlns:p14="http://schemas.microsoft.com/office/powerpoint/2010/main" val="4205215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0858A4D-3D76-4DE4-B35A-C5EA84D7D329}"/>
              </a:ext>
            </a:extLst>
          </p:cNvPr>
          <p:cNvSpPr/>
          <p:nvPr/>
        </p:nvSpPr>
        <p:spPr>
          <a:xfrm>
            <a:off x="0" y="0"/>
            <a:ext cx="9144000" cy="5047536"/>
          </a:xfrm>
          <a:prstGeom prst="rect">
            <a:avLst/>
          </a:prstGeom>
        </p:spPr>
        <p:txBody>
          <a:bodyPr wrap="square">
            <a:spAutoFit/>
          </a:bodyPr>
          <a:lstStyle/>
          <a:p>
            <a:pPr algn="l"/>
            <a:r>
              <a:rPr lang="es-MX" sz="1400" b="1" i="0" dirty="0">
                <a:solidFill>
                  <a:srgbClr val="222222"/>
                </a:solidFill>
                <a:effectLst/>
                <a:latin typeface="Source Sans Pro" panose="020B0503030403020204" pitchFamily="34" charset="0"/>
              </a:rPr>
              <a:t>Ventas al menudeo (</a:t>
            </a:r>
            <a:r>
              <a:rPr lang="es-MX" sz="1400" b="1" i="0" dirty="0" err="1">
                <a:solidFill>
                  <a:srgbClr val="222222"/>
                </a:solidFill>
                <a:effectLst/>
                <a:latin typeface="Source Sans Pro" panose="020B0503030403020204" pitchFamily="34" charset="0"/>
              </a:rPr>
              <a:t>retail</a:t>
            </a:r>
            <a:r>
              <a:rPr lang="es-MX" sz="1400" b="1" i="0" dirty="0">
                <a:solidFill>
                  <a:srgbClr val="222222"/>
                </a:solidFill>
                <a:effectLst/>
                <a:latin typeface="Source Sans Pro" panose="020B0503030403020204" pitchFamily="34" charset="0"/>
              </a:rPr>
              <a:t>)</a:t>
            </a:r>
            <a:endParaRPr lang="es-MX" sz="1400" b="0" i="0" dirty="0">
              <a:solidFill>
                <a:srgbClr val="222222"/>
              </a:solidFill>
              <a:effectLst/>
              <a:latin typeface="Source Sans Pro" panose="020B0503030403020204" pitchFamily="34" charset="0"/>
            </a:endParaRPr>
          </a:p>
          <a:p>
            <a:pPr algn="l"/>
            <a:r>
              <a:rPr lang="es-MX" sz="1400" b="0" i="0" dirty="0">
                <a:solidFill>
                  <a:srgbClr val="222222"/>
                </a:solidFill>
                <a:effectLst/>
                <a:latin typeface="Source Sans Pro" panose="020B0503030403020204" pitchFamily="34" charset="0"/>
              </a:rPr>
              <a:t>Las compras físicas comienzan a depender del comercio electrónico pues los consumidores realizan comparaciones en internet antes de comprar en la tienda tradicional. En el corto plazo, los consumidores podrán probarse ropa utilizando dispositivos de realidad aumentada y virtual, y así acceder potencialmente a catálogos mucho más grandes con una experiencia cercana a la de las compras reales.</a:t>
            </a:r>
          </a:p>
          <a:p>
            <a:pPr algn="l"/>
            <a:r>
              <a:rPr lang="es-MX" sz="1400" b="0" i="0" dirty="0">
                <a:solidFill>
                  <a:srgbClr val="222222"/>
                </a:solidFill>
                <a:effectLst/>
                <a:latin typeface="Source Sans Pro" panose="020B0503030403020204" pitchFamily="34" charset="0"/>
              </a:rPr>
              <a:t>Las tiendas de autoservicio se verán beneficiadas en cuanto a inventario y relación con los clientes, ya que podrán ofrecer productos solamente cuando los consumidores lo requieran.</a:t>
            </a:r>
          </a:p>
          <a:p>
            <a:pPr algn="just"/>
            <a:endParaRPr lang="es-MX" sz="1400" b="0" i="0" dirty="0">
              <a:solidFill>
                <a:srgbClr val="222222"/>
              </a:solidFill>
              <a:effectLst/>
              <a:latin typeface="Source Sans Pro" panose="020B0503030403020204" pitchFamily="34" charset="0"/>
            </a:endParaRPr>
          </a:p>
          <a:p>
            <a:pPr algn="l"/>
            <a:r>
              <a:rPr lang="es-MX" sz="1400" b="1" i="0" dirty="0">
                <a:solidFill>
                  <a:srgbClr val="222222"/>
                </a:solidFill>
                <a:effectLst/>
                <a:latin typeface="Source Sans Pro" panose="020B0503030403020204" pitchFamily="34" charset="0"/>
              </a:rPr>
              <a:t>Servicios financieros</a:t>
            </a:r>
            <a:endParaRPr lang="es-MX" sz="1400" b="0" i="0" dirty="0">
              <a:solidFill>
                <a:srgbClr val="222222"/>
              </a:solidFill>
              <a:effectLst/>
              <a:latin typeface="Source Sans Pro" panose="020B0503030403020204" pitchFamily="34" charset="0"/>
            </a:endParaRPr>
          </a:p>
          <a:p>
            <a:pPr algn="l"/>
            <a:r>
              <a:rPr lang="es-MX" sz="1400" b="0" i="0" dirty="0">
                <a:solidFill>
                  <a:srgbClr val="222222"/>
                </a:solidFill>
                <a:effectLst/>
                <a:latin typeface="Source Sans Pro" panose="020B0503030403020204" pitchFamily="34" charset="0"/>
              </a:rPr>
              <a:t>Los nuevos bancos digitales o </a:t>
            </a:r>
            <a:r>
              <a:rPr lang="es-MX" sz="1400" b="0" i="0" dirty="0" err="1">
                <a:solidFill>
                  <a:srgbClr val="222222"/>
                </a:solidFill>
                <a:effectLst/>
                <a:latin typeface="Source Sans Pro" panose="020B0503030403020204" pitchFamily="34" charset="0"/>
              </a:rPr>
              <a:t>fintech</a:t>
            </a:r>
            <a:r>
              <a:rPr lang="es-MX" sz="1400" b="0" i="0" dirty="0">
                <a:solidFill>
                  <a:srgbClr val="222222"/>
                </a:solidFill>
                <a:effectLst/>
                <a:latin typeface="Source Sans Pro" panose="020B0503030403020204" pitchFamily="34" charset="0"/>
              </a:rPr>
              <a:t> pueden sacar provecho del Internet de las Cosas, ya que permite dar mayor seguridad a las transacciones financieras que se realizan en línea. Los bancos no se quedan atrás y comienzan a ofrecer cajeros automáticos inteligentes donde los clientes pueden obtener un préstamo, realizar depósitos, transferir dinero y otras transacciones financieras.</a:t>
            </a:r>
          </a:p>
          <a:p>
            <a:pPr algn="l"/>
            <a:endParaRPr lang="es-MX" sz="1400" b="1" i="0" dirty="0">
              <a:solidFill>
                <a:srgbClr val="222222"/>
              </a:solidFill>
              <a:effectLst/>
              <a:latin typeface="Source Sans Pro" panose="020B0503030403020204" pitchFamily="34" charset="0"/>
            </a:endParaRPr>
          </a:p>
          <a:p>
            <a:pPr algn="l"/>
            <a:r>
              <a:rPr lang="es-MX" sz="1400" b="1" i="0" dirty="0">
                <a:solidFill>
                  <a:srgbClr val="222222"/>
                </a:solidFill>
                <a:effectLst/>
                <a:latin typeface="Source Sans Pro" panose="020B0503030403020204" pitchFamily="34" charset="0"/>
              </a:rPr>
              <a:t>Manufactura</a:t>
            </a:r>
            <a:endParaRPr lang="es-MX" sz="1400" b="0" i="0" dirty="0">
              <a:solidFill>
                <a:srgbClr val="222222"/>
              </a:solidFill>
              <a:effectLst/>
              <a:latin typeface="Source Sans Pro" panose="020B0503030403020204" pitchFamily="34" charset="0"/>
            </a:endParaRPr>
          </a:p>
          <a:p>
            <a:pPr algn="l"/>
            <a:r>
              <a:rPr lang="es-MX" sz="1400" dirty="0">
                <a:solidFill>
                  <a:srgbClr val="222222"/>
                </a:solidFill>
                <a:latin typeface="Source Sans Pro" panose="020B0503030403020204" pitchFamily="34" charset="0"/>
              </a:rPr>
              <a:t>Es la industria con mayores beneficios derivados del Internet de las Cosas</a:t>
            </a:r>
            <a:r>
              <a:rPr lang="es-MX" sz="1400" b="0" i="0" dirty="0">
                <a:solidFill>
                  <a:srgbClr val="222222"/>
                </a:solidFill>
                <a:effectLst/>
                <a:latin typeface="Source Sans Pro" panose="020B0503030403020204" pitchFamily="34" charset="0"/>
              </a:rPr>
              <a:t>, ya que fabricantes de todo tipo de productos han invertido en dispositivos integrados para monitorear equipos y activos. Algunas empresas usan soluciones del Internet de las Cosas para rastrear activos en sus fábricas, consolidando sus zonas de control y aumentando su funcionalidad mediante la instalación de sistemas de mantenimiento predictivo.</a:t>
            </a:r>
          </a:p>
          <a:p>
            <a:pPr algn="l"/>
            <a:r>
              <a:rPr lang="es-MX" sz="1400" b="0" i="0" dirty="0">
                <a:solidFill>
                  <a:srgbClr val="222222"/>
                </a:solidFill>
                <a:effectLst/>
                <a:latin typeface="Source Sans Pro" panose="020B0503030403020204" pitchFamily="34" charset="0"/>
              </a:rPr>
              <a:t>Para lograr que tu empresa se adapte a esta revolución tecnológica debes acercarte a expertos en redes y telecomunicaciones como Telcel para informarte sobre la solución de Internet de las Cosas más adecuada para tu organización.</a:t>
            </a:r>
          </a:p>
          <a:p>
            <a:pPr algn="just"/>
            <a:endParaRPr lang="es-MX" sz="1400" b="0" i="0" dirty="0">
              <a:solidFill>
                <a:srgbClr val="222222"/>
              </a:solidFill>
              <a:effectLst/>
              <a:latin typeface="Source Sans Pro" panose="020B0503030403020204" pitchFamily="34" charset="0"/>
            </a:endParaRPr>
          </a:p>
        </p:txBody>
      </p:sp>
    </p:spTree>
    <p:extLst>
      <p:ext uri="{BB962C8B-B14F-4D97-AF65-F5344CB8AC3E}">
        <p14:creationId xmlns:p14="http://schemas.microsoft.com/office/powerpoint/2010/main" val="1526195264"/>
      </p:ext>
    </p:extLst>
  </p:cSld>
  <p:clrMapOvr>
    <a:masterClrMapping/>
  </p:clrMapOvr>
</p:sld>
</file>

<file path=ppt/theme/theme1.xml><?xml version="1.0" encoding="utf-8"?>
<a:theme xmlns:a="http://schemas.openxmlformats.org/drawingml/2006/main" name="Gota">
  <a:themeElements>
    <a:clrScheme name="Got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t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t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Gota</Template>
  <TotalTime>176</TotalTime>
  <Words>752</Words>
  <Application>Microsoft Office PowerPoint</Application>
  <PresentationFormat>Carta (216 x 279 mm)</PresentationFormat>
  <Paragraphs>33</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Source Sans Pro</vt:lpstr>
      <vt:lpstr>Tw Cen MT</vt:lpstr>
      <vt:lpstr>Gota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HECTOR RASSO</dc:creator>
  <cp:lastModifiedBy>HECTOR RASSO</cp:lastModifiedBy>
  <cp:revision>9</cp:revision>
  <dcterms:created xsi:type="dcterms:W3CDTF">2018-03-15T18:19:40Z</dcterms:created>
  <dcterms:modified xsi:type="dcterms:W3CDTF">2026-06-12T16:09:12Z</dcterms:modified>
</cp:coreProperties>
</file>